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80" r:id="rId1"/>
    <p:sldMasterId id="2147484109" r:id="rId2"/>
    <p:sldMasterId id="2147484092" r:id="rId3"/>
  </p:sldMasterIdLst>
  <p:notesMasterIdLst>
    <p:notesMasterId r:id="rId14"/>
  </p:notesMasterIdLst>
  <p:handoutMasterIdLst>
    <p:handoutMasterId r:id="rId15"/>
  </p:handoutMasterIdLst>
  <p:sldIdLst>
    <p:sldId id="257" r:id="rId4"/>
    <p:sldId id="382" r:id="rId5"/>
    <p:sldId id="402" r:id="rId6"/>
    <p:sldId id="407" r:id="rId7"/>
    <p:sldId id="409" r:id="rId8"/>
    <p:sldId id="403" r:id="rId9"/>
    <p:sldId id="406" r:id="rId10"/>
    <p:sldId id="401" r:id="rId11"/>
    <p:sldId id="405" r:id="rId12"/>
    <p:sldId id="4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853"/>
    <a:srgbClr val="F9C523"/>
    <a:srgbClr val="F2C570"/>
    <a:srgbClr val="00B8E1"/>
    <a:srgbClr val="9D739E"/>
    <a:srgbClr val="F0E9EE"/>
    <a:srgbClr val="DEE2EA"/>
    <a:srgbClr val="E8DEE6"/>
    <a:srgbClr val="CAC2C8"/>
    <a:srgbClr val="00A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0"/>
    <p:restoredTop sz="86463"/>
  </p:normalViewPr>
  <p:slideViewPr>
    <p:cSldViewPr snapToGrid="0" snapToObjects="1">
      <p:cViewPr>
        <p:scale>
          <a:sx n="89" d="100"/>
          <a:sy n="89" d="100"/>
        </p:scale>
        <p:origin x="1496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44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D739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2-A742-995C-586D293C3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8E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2-A742-995C-586D293C3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9C8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2-A742-995C-586D293C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42759216"/>
        <c:axId val="-2042956128"/>
      </c:barChart>
      <c:catAx>
        <c:axId val="-204275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2956128"/>
        <c:crosses val="autoZero"/>
        <c:auto val="1"/>
        <c:lblAlgn val="ctr"/>
        <c:lblOffset val="100"/>
        <c:noMultiLvlLbl val="0"/>
      </c:catAx>
      <c:valAx>
        <c:axId val="-204295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27592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FE14B-3ACE-C14B-976F-D4DD09CFBFB4}" type="datetimeFigureOut">
              <a:rPr lang="en-US" smtClean="0"/>
              <a:t>3/5/20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479B3-42F7-3944-841C-181ACE96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3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FFB5D-C1F5-2842-8CAF-C81518F68F7E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F6536-074C-7C47-ADA5-29478494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5F6B32A-605F-4B6B-B2CF-EE1E3E8C886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527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5F6B32A-605F-4B6B-B2CF-EE1E3E8C8865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685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5F6B32A-605F-4B6B-B2CF-EE1E3E8C8865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404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them all to run the code and hold the</a:t>
            </a:r>
            <a:r>
              <a:rPr lang="en-US" baseline="0" dirty="0"/>
              <a:t> sensor to see the light go on/off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5F6B32A-605F-4B6B-B2CF-EE1E3E8C8865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546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them all to run the code and hold the</a:t>
            </a:r>
            <a:r>
              <a:rPr lang="en-US" baseline="0" dirty="0"/>
              <a:t> sensor to see the light go on/off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5F6B32A-605F-4B6B-B2CF-EE1E3E8C8865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8698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printed off for them to have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5F6B32A-605F-4B6B-B2CF-EE1E3E8C8865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0673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will be printed off for them to have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5F6B32A-605F-4B6B-B2CF-EE1E3E8C8865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3023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9144000" cy="10423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5" y="3085042"/>
            <a:ext cx="9144000" cy="1571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1086" y="1096432"/>
            <a:ext cx="6172200" cy="46206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6098" y="1096432"/>
            <a:ext cx="3933825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6" y="216746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700" cy="687178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19" name="Freeform 18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9D739E"/>
          </a:solidFill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3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7621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85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0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29195" y="390846"/>
            <a:ext cx="1111170" cy="5811838"/>
          </a:xfrm>
          <a:prstGeom prst="rect">
            <a:avLst/>
          </a:prstGeom>
        </p:spPr>
        <p:txBody>
          <a:bodyPr vert="eaVert"/>
          <a:lstStyle>
            <a:lvl1pPr>
              <a:defRPr sz="3400" b="1">
                <a:solidFill>
                  <a:srgbClr val="69216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189" y="403546"/>
            <a:ext cx="9324372" cy="5811838"/>
          </a:xfrm>
          <a:prstGeom prst="rect">
            <a:avLst/>
          </a:prstGeom>
        </p:spPr>
        <p:txBody>
          <a:bodyPr vert="eaVert"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65" y="563036"/>
            <a:ext cx="1253069" cy="347134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69216A"/>
                </a:solidFill>
              </a:defRPr>
            </a:lvl1pPr>
          </a:lstStyle>
          <a:p>
            <a:fld id="{7F3777FD-75A6-B146-A4D0-80CAC805A384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475593" y="3053073"/>
            <a:ext cx="5380697" cy="35828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142" y="146825"/>
            <a:ext cx="431799" cy="358286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D9267D-069E-5F46-80B9-B3F4B75463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0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7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43" y="1026199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43" y="1757928"/>
            <a:ext cx="10515600" cy="4057777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1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64" y="1027646"/>
            <a:ext cx="10515600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324" y="1870148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324" y="246859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9001" y="1870148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0534" y="2477059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23" y="1028230"/>
            <a:ext cx="10509173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3363" y="1028700"/>
            <a:ext cx="10515600" cy="1257300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4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2047482558"/>
              </p:ext>
            </p:extLst>
          </p:nvPr>
        </p:nvGraphicFramePr>
        <p:xfrm>
          <a:off x="656863" y="901699"/>
          <a:ext cx="10515600" cy="502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9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28700"/>
            <a:ext cx="10871200" cy="70647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51304287"/>
              </p:ext>
            </p:extLst>
          </p:nvPr>
        </p:nvGraphicFramePr>
        <p:xfrm>
          <a:off x="584200" y="1755840"/>
          <a:ext cx="10871200" cy="39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4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096431"/>
            <a:ext cx="4051300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087" y="1096431"/>
            <a:ext cx="6356519" cy="462915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69216A"/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69216A"/>
                </a:solidFill>
              </a:defRPr>
            </a:lvl3pPr>
            <a:lvl4pPr>
              <a:defRPr sz="2000"/>
            </a:lvl4pPr>
            <a:lvl5pPr>
              <a:defRPr sz="2000">
                <a:solidFill>
                  <a:srgbClr val="69216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8" y="2167465"/>
            <a:ext cx="404966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5 March 2020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3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3" r:id="rId2"/>
    <p:sldLayoutId id="2147484082" r:id="rId3"/>
    <p:sldLayoutId id="2147484084" r:id="rId4"/>
    <p:sldLayoutId id="2147484085" r:id="rId5"/>
    <p:sldLayoutId id="2147484086" r:id="rId6"/>
    <p:sldLayoutId id="2147484087" r:id="rId7"/>
    <p:sldLayoutId id="2147484108" r:id="rId8"/>
    <p:sldLayoutId id="2147484088" r:id="rId9"/>
    <p:sldLayoutId id="2147484089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2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2" r:id="rId2"/>
    <p:sldLayoutId id="2147484113" r:id="rId3"/>
    <p:sldLayoutId id="21474841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400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 Workshop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School of Computing Science and Digital Media</a:t>
            </a:r>
          </a:p>
          <a:p>
            <a:endParaRPr lang="en-US" dirty="0"/>
          </a:p>
          <a:p>
            <a:r>
              <a:rPr lang="en-US" dirty="0"/>
              <a:t>Applicant’s Day</a:t>
            </a:r>
          </a:p>
        </p:txBody>
      </p:sp>
    </p:spTree>
    <p:extLst>
      <p:ext uri="{BB962C8B-B14F-4D97-AF65-F5344CB8AC3E}">
        <p14:creationId xmlns:p14="http://schemas.microsoft.com/office/powerpoint/2010/main" val="318089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Instructions for Components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3865998"/>
            <a:ext cx="10272469" cy="23170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LED’s</a:t>
            </a:r>
            <a:r>
              <a:rPr lang="en-US" dirty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Short leg into Ground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Add a resistor to bridge the LED to the other side of the 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   board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Connect wire from resistor to a pin (2-13)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800" dirty="0">
                <a:solidFill>
                  <a:srgbClr val="000000"/>
                </a:solidFill>
              </a:rPr>
              <a:t> Code: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800" i="1" dirty="0">
                <a:solidFill>
                  <a:srgbClr val="000000"/>
                </a:solidFill>
              </a:rPr>
              <a:t>  </a:t>
            </a:r>
            <a:r>
              <a:rPr lang="en-US" sz="1800" i="1" dirty="0" err="1">
                <a:solidFill>
                  <a:srgbClr val="000000"/>
                </a:solidFill>
              </a:rPr>
              <a:t>digitalWrite</a:t>
            </a:r>
            <a:r>
              <a:rPr lang="en-US" sz="1800" i="1" dirty="0">
                <a:solidFill>
                  <a:srgbClr val="000000"/>
                </a:solidFill>
              </a:rPr>
              <a:t>(</a:t>
            </a:r>
            <a:r>
              <a:rPr lang="en-US" sz="1800" i="1" dirty="0" err="1">
                <a:solidFill>
                  <a:srgbClr val="000000"/>
                </a:solidFill>
              </a:rPr>
              <a:t>pinNumber</a:t>
            </a:r>
            <a:r>
              <a:rPr lang="en-US" sz="1800" i="1" dirty="0">
                <a:solidFill>
                  <a:srgbClr val="000000"/>
                </a:solidFill>
              </a:rPr>
              <a:t>, Value);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800" i="1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000000"/>
                </a:solidFill>
              </a:rPr>
              <a:t>Value: HIGH for on, LOW for off</a:t>
            </a:r>
            <a:endParaRPr lang="en-US" sz="1800" i="1" dirty="0">
              <a:solidFill>
                <a:srgbClr val="00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828800"/>
            <a:ext cx="10295861" cy="1945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Buzzer</a:t>
            </a:r>
            <a:r>
              <a:rPr lang="en-US" dirty="0"/>
              <a:t> connects to: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Pin 2-13 to + side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</a:t>
            </a:r>
            <a:r>
              <a:rPr lang="en-US" sz="1600">
                <a:solidFill>
                  <a:srgbClr val="000000"/>
                </a:solidFill>
              </a:rPr>
              <a:t>Ground to </a:t>
            </a:r>
            <a:r>
              <a:rPr lang="en-US" sz="1600" dirty="0">
                <a:solidFill>
                  <a:srgbClr val="000000"/>
                </a:solidFill>
              </a:rPr>
              <a:t>other side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</a:pPr>
            <a:endParaRPr lang="en-US" sz="1600" dirty="0">
              <a:solidFill>
                <a:srgbClr val="00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00"/>
                </a:solidFill>
              </a:rPr>
              <a:t> Code: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i="1" dirty="0">
                <a:solidFill>
                  <a:srgbClr val="000000"/>
                </a:solidFill>
              </a:rPr>
              <a:t> tone(</a:t>
            </a:r>
            <a:r>
              <a:rPr lang="en-US" i="1" dirty="0" err="1">
                <a:solidFill>
                  <a:srgbClr val="000000"/>
                </a:solidFill>
              </a:rPr>
              <a:t>pinNumber</a:t>
            </a:r>
            <a:r>
              <a:rPr lang="en-US" i="1" dirty="0">
                <a:solidFill>
                  <a:srgbClr val="000000"/>
                </a:solidFill>
              </a:rPr>
              <a:t>, frequency);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00"/>
                </a:solidFill>
              </a:rPr>
              <a:t> Frequency Range: 200 - 900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813" y="2042590"/>
            <a:ext cx="1491723" cy="1334008"/>
          </a:xfrm>
          <a:prstGeom prst="rect">
            <a:avLst/>
          </a:prstGeom>
        </p:spPr>
      </p:pic>
      <p:pic>
        <p:nvPicPr>
          <p:cNvPr id="8" name="Picture 2" descr="http://www.tandyonline.co.uk/media/catalog/product/cache/1/image/9df78eab33525d08d6e5fb8d27136e95/5/m/5mm-red-led-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476" y="4195344"/>
            <a:ext cx="1658396" cy="165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0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398520" y="404948"/>
            <a:ext cx="5394960" cy="874131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GB" sz="4800" dirty="0">
                <a:solidFill>
                  <a:srgbClr val="404040"/>
                </a:solidFill>
                <a:latin typeface="Calibri Light"/>
              </a:rPr>
              <a:t>Today </a:t>
            </a:r>
            <a:r>
              <a:rPr lang="en-US" sz="4800" dirty="0">
                <a:solidFill>
                  <a:srgbClr val="404040"/>
                </a:solidFill>
                <a:latin typeface="Calibri Light"/>
              </a:rPr>
              <a:t>-</a:t>
            </a:r>
            <a:r>
              <a:rPr lang="en-GB" sz="4800" dirty="0">
                <a:solidFill>
                  <a:srgbClr val="404040"/>
                </a:solidFill>
                <a:latin typeface="Calibri Light"/>
              </a:rPr>
              <a:t> Arduinos!</a:t>
            </a:r>
            <a:endParaRPr dirty="0"/>
          </a:p>
        </p:txBody>
      </p:sp>
      <p:pic>
        <p:nvPicPr>
          <p:cNvPr id="6" name="Picture 2" descr="http://arduino.cc/en/uploads/Main/ArduinoUno_R3_Front_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64" y="1998120"/>
            <a:ext cx="4953536" cy="325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37232"/>
            <a:ext cx="6753497" cy="3661153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GB" dirty="0">
                <a:solidFill>
                  <a:srgbClr val="404040"/>
                </a:solidFill>
              </a:rPr>
              <a:t>An Arduino board is a </a:t>
            </a:r>
            <a:r>
              <a:rPr lang="en-GB" b="1" dirty="0">
                <a:solidFill>
                  <a:srgbClr val="404040"/>
                </a:solidFill>
              </a:rPr>
              <a:t>microcontroller</a:t>
            </a:r>
            <a:r>
              <a:rPr lang="en-GB" dirty="0">
                <a:solidFill>
                  <a:srgbClr val="404040"/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GB" dirty="0">
              <a:solidFill>
                <a:srgbClr val="40404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GB" dirty="0">
                <a:solidFill>
                  <a:srgbClr val="404040"/>
                </a:solidFill>
              </a:rPr>
              <a:t>Several different kinds – all are open source (can be freely cloned and adapted)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GB" dirty="0">
              <a:solidFill>
                <a:srgbClr val="40404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GB" dirty="0">
                <a:solidFill>
                  <a:srgbClr val="404040"/>
                </a:solidFill>
              </a:rPr>
              <a:t>The one we are using today is an Arduino Uno.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GB" dirty="0">
              <a:solidFill>
                <a:srgbClr val="40404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GB" dirty="0">
                <a:solidFill>
                  <a:srgbClr val="404040"/>
                </a:solidFill>
              </a:rPr>
              <a:t>Arduino has its own software to write code, and the language used to program it is a modified version of C/C++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 "/>
            </a:pPr>
            <a:endParaRPr lang="en-GB" dirty="0">
              <a:solidFill>
                <a:srgbClr val="40404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 "/>
            </a:pPr>
            <a:endParaRPr lang="en-GB" dirty="0">
              <a:solidFill>
                <a:srgbClr val="40404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 "/>
            </a:pPr>
            <a:endParaRPr lang="en-GB" dirty="0">
              <a:solidFill>
                <a:srgbClr val="40404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 "/>
            </a:pPr>
            <a:endParaRPr lang="en-GB" dirty="0">
              <a:solidFill>
                <a:srgbClr val="40404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 "/>
            </a:pPr>
            <a:endParaRPr lang="en-GB" dirty="0">
              <a:solidFill>
                <a:srgbClr val="40404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4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5980" y="618739"/>
            <a:ext cx="3687907" cy="757129"/>
          </a:xfrm>
        </p:spPr>
        <p:txBody>
          <a:bodyPr/>
          <a:lstStyle/>
          <a:p>
            <a:r>
              <a:rPr lang="en-US" dirty="0"/>
              <a:t>In Front Of You</a:t>
            </a:r>
          </a:p>
        </p:txBody>
      </p:sp>
      <p:pic>
        <p:nvPicPr>
          <p:cNvPr id="5" name="Picture 2" descr="http://static.rapidonline.com/catalogueimages/Module/M124447P01W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29" y="4201833"/>
            <a:ext cx="1338942" cy="13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113" t="17185" r="33153" b="32152"/>
          <a:stretch/>
        </p:blipFill>
        <p:spPr>
          <a:xfrm>
            <a:off x="8167936" y="1411137"/>
            <a:ext cx="3099735" cy="2185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608" y="4201833"/>
            <a:ext cx="1546069" cy="1709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96" y="4404499"/>
            <a:ext cx="1321359" cy="1321359"/>
          </a:xfrm>
          <a:prstGeom prst="rect">
            <a:avLst/>
          </a:prstGeom>
        </p:spPr>
      </p:pic>
      <p:pic>
        <p:nvPicPr>
          <p:cNvPr id="10" name="Picture 2" descr="http://arduino.cc/en/uploads/Main/ArduinoUno_R3_Front_450px.jpg">
            <a:extLst>
              <a:ext uri="{FF2B5EF4-FFF2-40B4-BE49-F238E27FC236}">
                <a16:creationId xmlns:a16="http://schemas.microsoft.com/office/drawing/2014/main" id="{581C1B27-C957-AE43-83EF-ED22BF8E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553" y="1393023"/>
            <a:ext cx="3592160" cy="236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B5CF7-419A-9E4E-A6A1-C625A7AD9619}"/>
              </a:ext>
            </a:extLst>
          </p:cNvPr>
          <p:cNvSpPr txBox="1"/>
          <p:nvPr/>
        </p:nvSpPr>
        <p:spPr>
          <a:xfrm>
            <a:off x="1282269" y="2319001"/>
            <a:ext cx="15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Arduino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AF073-A92A-F74C-91A6-108C5FDCA60F}"/>
              </a:ext>
            </a:extLst>
          </p:cNvPr>
          <p:cNvSpPr txBox="1"/>
          <p:nvPr/>
        </p:nvSpPr>
        <p:spPr>
          <a:xfrm>
            <a:off x="6752803" y="2262627"/>
            <a:ext cx="15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Breadboard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E92A8-D978-2E44-9D92-4CA1806ED918}"/>
              </a:ext>
            </a:extLst>
          </p:cNvPr>
          <p:cNvSpPr txBox="1"/>
          <p:nvPr/>
        </p:nvSpPr>
        <p:spPr>
          <a:xfrm>
            <a:off x="938648" y="5171443"/>
            <a:ext cx="15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0CB90-039A-5441-9DE1-C1B75F2014AB}"/>
              </a:ext>
            </a:extLst>
          </p:cNvPr>
          <p:cNvSpPr txBox="1"/>
          <p:nvPr/>
        </p:nvSpPr>
        <p:spPr>
          <a:xfrm>
            <a:off x="4401393" y="5021968"/>
            <a:ext cx="15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Resistor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FADBA-47B8-E143-B92E-2237FE663EB4}"/>
              </a:ext>
            </a:extLst>
          </p:cNvPr>
          <p:cNvSpPr txBox="1"/>
          <p:nvPr/>
        </p:nvSpPr>
        <p:spPr>
          <a:xfrm>
            <a:off x="10611432" y="4881074"/>
            <a:ext cx="15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 x Wires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E833C-D381-C242-8591-E69AD8A40BF7}"/>
              </a:ext>
            </a:extLst>
          </p:cNvPr>
          <p:cNvSpPr txBox="1"/>
          <p:nvPr/>
        </p:nvSpPr>
        <p:spPr>
          <a:xfrm>
            <a:off x="7108353" y="5953071"/>
            <a:ext cx="158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Light Sensor</a:t>
            </a:r>
          </a:p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461AEA-A7F0-FC42-98B0-126EF2FAF8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55" t="19564" r="20228" b="25293"/>
          <a:stretch/>
        </p:blipFill>
        <p:spPr>
          <a:xfrm>
            <a:off x="7108353" y="4277798"/>
            <a:ext cx="1225018" cy="148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43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59" y="1403549"/>
            <a:ext cx="5686064" cy="44932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Arduino software with some base code provided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input/output components will be connected to the Arduino using wires from the breadboard to a pin on the Arduino.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pin is the LED connected to?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AD4112-0D8D-D54F-86C6-BD1A76E5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980" y="618739"/>
            <a:ext cx="3687907" cy="757129"/>
          </a:xfrm>
        </p:spPr>
        <p:txBody>
          <a:bodyPr/>
          <a:lstStyle/>
          <a:p>
            <a:r>
              <a:rPr lang="en-US" dirty="0"/>
              <a:t>In Front Of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6C4575-F202-E24B-B6BF-B5F47FD2D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141" y="1312075"/>
            <a:ext cx="51562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8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try running the code!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8997"/>
            <a:ext cx="10058400" cy="4023360"/>
          </a:xfrm>
        </p:spPr>
        <p:txBody>
          <a:bodyPr/>
          <a:lstStyle/>
          <a:p>
            <a:r>
              <a:rPr lang="en-US" dirty="0"/>
              <a:t>To upload your code to the Arduino and test it click the arrow button in the top left</a:t>
            </a:r>
          </a:p>
          <a:p>
            <a:endParaRPr lang="en-US" dirty="0"/>
          </a:p>
          <a:p>
            <a:r>
              <a:rPr lang="en-US" dirty="0"/>
              <a:t>Can you see the temperature values being printed out on the left of your screen?</a:t>
            </a:r>
          </a:p>
          <a:p>
            <a:endParaRPr lang="en-US" dirty="0"/>
          </a:p>
          <a:p>
            <a:r>
              <a:rPr lang="en-US" dirty="0"/>
              <a:t>What happens if you put your fingers around the heat sensor?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57" y="1845734"/>
            <a:ext cx="368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8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7897" y="472500"/>
            <a:ext cx="6496333" cy="757129"/>
          </a:xfrm>
        </p:spPr>
        <p:txBody>
          <a:bodyPr/>
          <a:lstStyle/>
          <a:p>
            <a:r>
              <a:rPr lang="en-US" dirty="0"/>
              <a:t>Brief Explanation of Code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0050" y="2371725"/>
            <a:ext cx="3945733" cy="30929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Setup is where the code to say whether a pin is connected to an input or an output is put.</a:t>
            </a:r>
          </a:p>
          <a:p>
            <a:endParaRPr lang="en-US" dirty="0"/>
          </a:p>
          <a:p>
            <a:r>
              <a:rPr lang="en-US" dirty="0"/>
              <a:t>Some components must use specific pins,  so pay attention to the connection instructions.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2EC74-710F-0842-92AB-37BD9CCBD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5"/>
          <a:stretch/>
        </p:blipFill>
        <p:spPr>
          <a:xfrm>
            <a:off x="4607040" y="1229629"/>
            <a:ext cx="6809897" cy="471801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701144" y="1029733"/>
            <a:ext cx="6183086" cy="1724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6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2090058"/>
            <a:ext cx="3248503" cy="3779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loop is where the rest of the code goes. </a:t>
            </a:r>
          </a:p>
          <a:p>
            <a:r>
              <a:rPr lang="en-US" dirty="0"/>
              <a:t>An example if statement has been provided as well as code to read values from a sensor and to turn on/off an 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CF9FE-5861-6B43-977E-07A445F78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5"/>
          <a:stretch/>
        </p:blipFill>
        <p:spPr>
          <a:xfrm>
            <a:off x="4607040" y="1229629"/>
            <a:ext cx="6809897" cy="47180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ADD195-BF86-F840-BA01-B59638C54D7A}"/>
              </a:ext>
            </a:extLst>
          </p:cNvPr>
          <p:cNvSpPr txBox="1">
            <a:spLocks/>
          </p:cNvSpPr>
          <p:nvPr/>
        </p:nvSpPr>
        <p:spPr>
          <a:xfrm>
            <a:off x="3387897" y="472500"/>
            <a:ext cx="6496333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9216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Brief Explanation of Code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398885" y="2142691"/>
            <a:ext cx="8338457" cy="36737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Challenge </a:t>
            </a:r>
            <a:r>
              <a:rPr lang="mr-IN" dirty="0"/>
              <a:t>–</a:t>
            </a:r>
            <a:r>
              <a:rPr lang="en-US" dirty="0"/>
              <a:t> Smart Homes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2051824"/>
            <a:ext cx="10058400" cy="38172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your choice of one of our energy sensors </a:t>
            </a:r>
            <a:r>
              <a:rPr lang="mr-IN" dirty="0"/>
              <a:t>–</a:t>
            </a:r>
            <a:r>
              <a:rPr lang="en-US" dirty="0"/>
              <a:t> heat or light, as well as any of the additional components available, create something interesting.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suggested ideas:</a:t>
            </a:r>
          </a:p>
          <a:p>
            <a:r>
              <a:rPr lang="en-US" dirty="0"/>
              <a:t>Heat Sensor + LED’s to create a thermometer</a:t>
            </a:r>
          </a:p>
          <a:p>
            <a:r>
              <a:rPr lang="en-US" dirty="0"/>
              <a:t>Heat Sensor or Light Sensor + Buzzer to create an alarm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anything you want to do is fine!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5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Instructions for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8800"/>
            <a:ext cx="10058400" cy="194575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1" dirty="0"/>
              <a:t>Light Sensor </a:t>
            </a:r>
            <a:r>
              <a:rPr lang="en-US" dirty="0"/>
              <a:t>(bumpy side) connects to: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Pin (A0-A3)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Ground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Power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</a:pPr>
            <a:endParaRPr lang="en-US" sz="1600" dirty="0">
              <a:solidFill>
                <a:srgbClr val="00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800" dirty="0">
                <a:solidFill>
                  <a:srgbClr val="000000"/>
                </a:solidFill>
              </a:rPr>
              <a:t> Value Range: 200 </a:t>
            </a:r>
            <a:r>
              <a:rPr lang="mr-IN" sz="1800" dirty="0">
                <a:solidFill>
                  <a:srgbClr val="000000"/>
                </a:solidFill>
              </a:rPr>
              <a:t>–</a:t>
            </a:r>
            <a:r>
              <a:rPr lang="en-US" sz="1800" dirty="0">
                <a:solidFill>
                  <a:srgbClr val="000000"/>
                </a:solidFill>
              </a:rPr>
              <a:t> 1200 (Dark </a:t>
            </a:r>
            <a:r>
              <a:rPr lang="mr-IN" sz="1800" dirty="0">
                <a:solidFill>
                  <a:srgbClr val="000000"/>
                </a:solidFill>
              </a:rPr>
              <a:t>–</a:t>
            </a:r>
            <a:r>
              <a:rPr lang="en-US" sz="1800" dirty="0">
                <a:solidFill>
                  <a:srgbClr val="000000"/>
                </a:solidFill>
              </a:rPr>
              <a:t> Light)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4097079"/>
            <a:ext cx="10295861" cy="1945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Heat Sensor </a:t>
            </a:r>
            <a:r>
              <a:rPr lang="en-US" dirty="0"/>
              <a:t>(flat side)</a:t>
            </a:r>
            <a:r>
              <a:rPr lang="en-US" b="1" dirty="0"/>
              <a:t> </a:t>
            </a:r>
            <a:r>
              <a:rPr lang="en-US" dirty="0"/>
              <a:t>connects to: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Power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Pin (A0-A3)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>
                <a:solidFill>
                  <a:srgbClr val="000000"/>
                </a:solidFill>
              </a:rPr>
              <a:t> - Ground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255" t="19564" r="20228" b="25293"/>
          <a:stretch/>
        </p:blipFill>
        <p:spPr>
          <a:xfrm>
            <a:off x="9682468" y="2059881"/>
            <a:ext cx="1225018" cy="148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http://skpang.co.uk/catalog/images/component/semi/10988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681" y="4399134"/>
            <a:ext cx="1508805" cy="150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1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GU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216A"/>
      </a:accent1>
      <a:accent2>
        <a:srgbClr val="00A3DA"/>
      </a:accent2>
      <a:accent3>
        <a:srgbClr val="F2B229"/>
      </a:accent3>
      <a:accent4>
        <a:srgbClr val="E88A2C"/>
      </a:accent4>
      <a:accent5>
        <a:srgbClr val="D91F53"/>
      </a:accent5>
      <a:accent6>
        <a:srgbClr val="80AE3D"/>
      </a:accent6>
      <a:hlink>
        <a:srgbClr val="C51473"/>
      </a:hlink>
      <a:folHlink>
        <a:srgbClr val="0067A4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GU_Powerpoint_Template_Aug_19" id="{1F85F1B9-9CD2-984A-A9F5-E3D6E2B76C1C}" vid="{09302265-2386-C947-AA46-B32454A1589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GU_Powerpoint_Template_Aug_19" id="{1F85F1B9-9CD2-984A-A9F5-E3D6E2B76C1C}" vid="{364D5B4E-B1B9-4A4D-A607-81EC0C7C7F2E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GU_Powerpoint_Template_Aug_19" id="{1F85F1B9-9CD2-984A-A9F5-E3D6E2B76C1C}" vid="{6920B8C3-9AA8-094C-8ABE-D99C6D9DFF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1830</TotalTime>
  <Words>544</Words>
  <Application>Microsoft Macintosh PowerPoint</Application>
  <PresentationFormat>Widescreen</PresentationFormat>
  <Paragraphs>93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1_Custom Design</vt:lpstr>
      <vt:lpstr>Custom Design</vt:lpstr>
      <vt:lpstr>Arduino Workshop</vt:lpstr>
      <vt:lpstr>PowerPoint Presentation</vt:lpstr>
      <vt:lpstr>In Front Of You</vt:lpstr>
      <vt:lpstr>In Front Of You</vt:lpstr>
      <vt:lpstr>Lets try running the code!</vt:lpstr>
      <vt:lpstr>Brief Explanation of Code</vt:lpstr>
      <vt:lpstr>PowerPoint Presentation</vt:lpstr>
      <vt:lpstr>Todays Challenge – Smart Homes</vt:lpstr>
      <vt:lpstr>Connection Instructions for Components</vt:lpstr>
      <vt:lpstr>Connection Instructions for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NESCol Girls in Energy</dc:title>
  <dc:creator>Tiffany Young (csdm)</dc:creator>
  <cp:lastModifiedBy>Tiffany Young (csdm)</cp:lastModifiedBy>
  <cp:revision>7</cp:revision>
  <cp:lastPrinted>2019-07-05T12:26:37Z</cp:lastPrinted>
  <dcterms:created xsi:type="dcterms:W3CDTF">2020-02-20T15:22:05Z</dcterms:created>
  <dcterms:modified xsi:type="dcterms:W3CDTF">2020-03-06T15:20:26Z</dcterms:modified>
</cp:coreProperties>
</file>